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8" r:id="rId5"/>
    <p:sldId id="289" r:id="rId6"/>
    <p:sldId id="259" r:id="rId7"/>
    <p:sldId id="290" r:id="rId8"/>
    <p:sldId id="28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CCFF"/>
    <a:srgbClr val="66CCFF"/>
    <a:srgbClr val="FFCC66"/>
    <a:srgbClr val="4A653D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31526-CA5A-4019-A501-E34182F8D713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8B833-653A-4310-A52F-3D51A840E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ms.omskportal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&#1086;&#1084;&#1089;&#1082;&#1080;&#1081;&#1088;&#1072;&#1081;&#1086;&#1085;.&#1088;&#1092;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аборатория ИКТ\Январь\Презентация в субботу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429124" y="1214422"/>
            <a:ext cx="4500562" cy="40719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«Взаимодействие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5600" b="1" dirty="0" smtClean="0">
                <a:solidFill>
                  <a:srgbClr val="0070C0"/>
                </a:solidFill>
                <a:latin typeface="Bookman Old Style" pitchFamily="18" charset="0"/>
              </a:rPr>
              <a:t>СИСТЕМЫ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муниципальной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власти  с</a:t>
            </a:r>
            <a:r>
              <a:rPr lang="ru-RU" sz="3200" b="1" dirty="0" smtClean="0">
                <a:latin typeface="Bookman Old Style" pitchFamily="18" charset="0"/>
              </a:rPr>
              <a:t/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FFC000"/>
                </a:solidFill>
                <a:latin typeface="Bookman Old Style" pitchFamily="18" charset="0"/>
              </a:rPr>
              <a:t>СО НКО»</a:t>
            </a:r>
            <a:endParaRPr lang="ru-RU" sz="6600" b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786058"/>
            <a:ext cx="4214842" cy="1500198"/>
          </a:xfrm>
        </p:spPr>
        <p:txBody>
          <a:bodyPr>
            <a:normAutofit fontScale="85000" lnSpcReduction="10000"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Bookman Old Style" pitchFamily="18" charset="0"/>
              </a:rPr>
              <a:t>Круглый стол  по обмену опытом работы по вопросам взаимодействия с некоммерческими организациями</a:t>
            </a:r>
          </a:p>
          <a:p>
            <a:pPr lvl="0"/>
            <a:r>
              <a:rPr lang="ru-RU" sz="1800" i="1" dirty="0" smtClean="0">
                <a:solidFill>
                  <a:schemeClr val="tx1"/>
                </a:solidFill>
                <a:latin typeface="Bookman Old Style" pitchFamily="18" charset="0"/>
              </a:rPr>
              <a:t>11.09.2019 г.</a:t>
            </a:r>
          </a:p>
          <a:p>
            <a:pPr lvl="0"/>
            <a:r>
              <a:rPr lang="ru-RU" sz="1700" dirty="0" smtClean="0">
                <a:solidFill>
                  <a:schemeClr val="tx1"/>
                </a:solidFill>
                <a:latin typeface="Bookman Old Style" pitchFamily="18" charset="0"/>
              </a:rPr>
              <a:t>Начальник Управления социальной политики    </a:t>
            </a:r>
            <a:r>
              <a:rPr 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Л.В. Бархатова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Documents and Settings\User\Рабочий стол\день муниципального района\эмблемы\сонко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35696" y="188640"/>
            <a:ext cx="7308304" cy="72008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ОМСКИЙ МУНИЦИПАЛЬНЫЙ РАЙОН ОМСКОЙ ОБЛАСТИ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1475656" y="214290"/>
            <a:ext cx="745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ВИЗИТНАЯ КАРТОЧКА ОМСКОГО МУНИЦИПАЛЬНОГО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РАЙОНА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475656" y="304582"/>
            <a:ext cx="7668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1" name="AutoShape 21"/>
          <p:cNvSpPr>
            <a:spLocks noChangeAspect="1" noChangeArrowheads="1" noTextEdit="1"/>
          </p:cNvSpPr>
          <p:nvPr/>
        </p:nvSpPr>
        <p:spPr bwMode="auto">
          <a:xfrm>
            <a:off x="3571868" y="1500174"/>
            <a:ext cx="5394718" cy="478656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\\192.168.1.218\мк\Герб ОМ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33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699792" cy="4287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\\192.168.1.218\фото_работа\2019\Разное\image_image_6425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268760"/>
            <a:ext cx="1656184" cy="102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07904" y="1340768"/>
          <a:ext cx="5184576" cy="3148203"/>
        </p:xfrm>
        <a:graphic>
          <a:graphicData uri="http://schemas.openxmlformats.org/drawingml/2006/table">
            <a:tbl>
              <a:tblPr/>
              <a:tblGrid>
                <a:gridCol w="3600400"/>
                <a:gridCol w="1584176"/>
              </a:tblGrid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Дата образования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1929 год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Районный центр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п. Ростовка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Расстояние до г. Омска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Территория района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3,6 тыс.кв.км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Численность населения на 01.01.2019 г.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Bookman Old Style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,3 тыс.человек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Плотность населения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28,</a:t>
                      </a:r>
                      <a:r>
                        <a:rPr lang="en-US" sz="1200" b="1">
                          <a:latin typeface="Bookman Old Style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 чел/км</a:t>
                      </a:r>
                      <a:r>
                        <a:rPr lang="ru-RU" sz="1200" b="1" baseline="30000">
                          <a:latin typeface="Bookman Old Style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Количество городских поселений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Количество сельских поселений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5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ookman Old Style"/>
                          <a:ea typeface="Times New Roman"/>
                          <a:cs typeface="Times New Roman"/>
                        </a:rPr>
                        <a:t>Расположен на Западно-Сибирской равнине,  в центральной части Омской области, входит в южную лесостепную сельскохозяйственную зону.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77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Граничит с Азовским немецким национальным, </a:t>
                      </a:r>
                      <a:r>
                        <a:rPr lang="ru-R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Марьяновским</a:t>
                      </a:r>
                      <a:r>
                        <a:rPr lang="ru-R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Любинским</a:t>
                      </a:r>
                      <a:r>
                        <a:rPr lang="ru-R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, Саргатским, Горьковским, </a:t>
                      </a:r>
                      <a:r>
                        <a:rPr lang="ru-RU" sz="1200" b="1" dirty="0" err="1">
                          <a:latin typeface="Bookman Old Style"/>
                          <a:ea typeface="Times New Roman"/>
                          <a:cs typeface="Times New Roman"/>
                        </a:rPr>
                        <a:t>Кормиловским</a:t>
                      </a:r>
                      <a:r>
                        <a:rPr lang="ru-RU" sz="1200" b="1" dirty="0">
                          <a:latin typeface="Bookman Old Style"/>
                          <a:ea typeface="Times New Roman"/>
                          <a:cs typeface="Times New Roman"/>
                        </a:rPr>
                        <a:t>, Черлакским и Таврическим муниципальными районами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365104"/>
            <a:ext cx="622818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4139952" y="3429000"/>
            <a:ext cx="2304256" cy="1152128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Повышение профессионального уровня сотрудников СО НКО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371600" y="214290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" name="Рисунок 132" descr="\\192.168.1.218\мк\Герб ОМ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7565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91680" y="188640"/>
            <a:ext cx="7344816" cy="6480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Муниципальная модель поддержки и развития СО НКО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35696" y="1412776"/>
            <a:ext cx="6486525" cy="1224136"/>
          </a:xfrm>
          <a:prstGeom prst="downArrowCallout">
            <a:avLst>
              <a:gd name="adj1" fmla="val 156571"/>
              <a:gd name="adj2" fmla="val 150347"/>
              <a:gd name="adj3" fmla="val 24448"/>
              <a:gd name="adj4" fmla="val 61998"/>
            </a:avLst>
          </a:prstGeom>
          <a:solidFill>
            <a:srgbClr val="C0504D"/>
          </a:solidFill>
          <a:ln w="38100">
            <a:solidFill>
              <a:srgbClr val="FBD4B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Цель: создание условий для устойчивого социально-экономического развития и повышения качества жизни населения Омского района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79512" y="2708920"/>
            <a:ext cx="1584176" cy="576064"/>
          </a:xfrm>
          <a:prstGeom prst="homePlate">
            <a:avLst>
              <a:gd name="adj" fmla="val 83537"/>
            </a:avLst>
          </a:prstGeom>
          <a:solidFill>
            <a:srgbClr val="F79646"/>
          </a:solidFill>
          <a:ln w="38100">
            <a:solidFill>
              <a:srgbClr val="FBD4B4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2014 -2019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2051720" y="2780928"/>
            <a:ext cx="6624736" cy="390525"/>
          </a:xfrm>
          <a:prstGeom prst="flowChartProcess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cs typeface="Arial" pitchFamily="34" charset="0"/>
              </a:rPr>
              <a:t>Формирование инфраструктуры СО НКО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8" name="AutoShape 5"/>
          <p:cNvSpPr>
            <a:spLocks noChangeArrowheads="1"/>
          </p:cNvSpPr>
          <p:nvPr/>
        </p:nvSpPr>
        <p:spPr bwMode="auto">
          <a:xfrm>
            <a:off x="4499992" y="3140968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691680" y="3429000"/>
            <a:ext cx="2304256" cy="1152128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еализация СО НКО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конкретных социально значимых проектов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195736" y="3140968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660232" y="3429000"/>
            <a:ext cx="2088232" cy="1152128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Развитие форм государственной и муниципальной поддержки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40" name="AutoShape 5"/>
          <p:cNvSpPr>
            <a:spLocks noChangeArrowheads="1"/>
          </p:cNvSpPr>
          <p:nvPr/>
        </p:nvSpPr>
        <p:spPr bwMode="auto">
          <a:xfrm>
            <a:off x="7092280" y="3068960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843808" y="5013176"/>
            <a:ext cx="6120680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Количество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благополучателей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, которым оказана поддержка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2843808" y="5517232"/>
            <a:ext cx="6120680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Количество привлеченных добровольцев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23528" y="4653136"/>
            <a:ext cx="1872208" cy="13685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Результаты и индикаторы поддержки и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СО НКО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051720" y="5157192"/>
            <a:ext cx="792088" cy="51435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AutoShape 5"/>
          <p:cNvSpPr>
            <a:spLocks noChangeArrowheads="1"/>
          </p:cNvSpPr>
          <p:nvPr/>
        </p:nvSpPr>
        <p:spPr bwMode="auto">
          <a:xfrm>
            <a:off x="8388424" y="2204864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8532440" y="2348880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1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4139952" y="3429000"/>
            <a:ext cx="2304256" cy="1152128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Расширение </a:t>
            </a: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приоритетных направлений поддержки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СО НКО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371600" y="214290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" name="Рисунок 132" descr="\\192.168.1.218\мк\Герб ОМ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7565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91680" y="188640"/>
            <a:ext cx="7344816" cy="6480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Муниципальная модель поддержки и развития СО НКО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35696" y="1412776"/>
            <a:ext cx="6486525" cy="1224136"/>
          </a:xfrm>
          <a:prstGeom prst="downArrowCallout">
            <a:avLst>
              <a:gd name="adj1" fmla="val 156571"/>
              <a:gd name="adj2" fmla="val 150347"/>
              <a:gd name="adj3" fmla="val 24448"/>
              <a:gd name="adj4" fmla="val 61998"/>
            </a:avLst>
          </a:prstGeom>
          <a:solidFill>
            <a:srgbClr val="C0504D"/>
          </a:solidFill>
          <a:ln w="38100">
            <a:solidFill>
              <a:srgbClr val="FBD4B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Цель: создание условий для устойчивого социально-экономического развития и повышения качества жизни населения Омского района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79512" y="2708920"/>
            <a:ext cx="1584176" cy="576064"/>
          </a:xfrm>
          <a:prstGeom prst="homePlate">
            <a:avLst>
              <a:gd name="adj" fmla="val 83537"/>
            </a:avLst>
          </a:prstGeom>
          <a:solidFill>
            <a:srgbClr val="F79646"/>
          </a:solidFill>
          <a:ln w="38100">
            <a:solidFill>
              <a:srgbClr val="FBD4B4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2020 -2024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475656" y="3429000"/>
            <a:ext cx="2520280" cy="1152128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Решение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 СО НКО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приоритетных задач по социально значимым направлениям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660232" y="3429000"/>
            <a:ext cx="2088232" cy="1152128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Развитие форм государственной и муниципальной поддержки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843808" y="5013176"/>
            <a:ext cx="6120680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Количество вновь созданных рабочих мест в СО 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2843808" y="5517232"/>
            <a:ext cx="6120680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Количество услуг, предоставленных  СО 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23528" y="4941168"/>
            <a:ext cx="1872208" cy="13685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Результаты и индикаторы поддержки и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СО НКО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051720" y="5373216"/>
            <a:ext cx="792088" cy="51435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907704" y="2636912"/>
            <a:ext cx="7056784" cy="58102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cs typeface="Arial" pitchFamily="34" charset="0"/>
              </a:rPr>
              <a:t>Увеличение количества  СО НКО, формирование ассоциаций СО 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195736" y="3140968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AutoShape 5"/>
          <p:cNvSpPr>
            <a:spLocks noChangeArrowheads="1"/>
          </p:cNvSpPr>
          <p:nvPr/>
        </p:nvSpPr>
        <p:spPr bwMode="auto">
          <a:xfrm>
            <a:off x="4499992" y="3140968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" name="AutoShape 5"/>
          <p:cNvSpPr>
            <a:spLocks noChangeArrowheads="1"/>
          </p:cNvSpPr>
          <p:nvPr/>
        </p:nvSpPr>
        <p:spPr bwMode="auto">
          <a:xfrm>
            <a:off x="7092280" y="3068960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2843808" y="6021288"/>
            <a:ext cx="6120680" cy="36004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Объем привлеченных внебюджетных средств (ресурсов)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8460432" y="1988840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32440" y="2132856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2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4139952" y="3429000"/>
            <a:ext cx="2304256" cy="1368152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Улучшение качества жизни населения Омского муниципального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371600" y="214290"/>
            <a:ext cx="77724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" name="Рисунок 132" descr="\\192.168.1.218\мк\Герб ОМ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7565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91680" y="188640"/>
            <a:ext cx="7344816" cy="6480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Муниципальная модель поддержки и развития СО НКО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1835696" y="1412776"/>
            <a:ext cx="6486525" cy="1224136"/>
          </a:xfrm>
          <a:prstGeom prst="downArrowCallout">
            <a:avLst>
              <a:gd name="adj1" fmla="val 156571"/>
              <a:gd name="adj2" fmla="val 150347"/>
              <a:gd name="adj3" fmla="val 24448"/>
              <a:gd name="adj4" fmla="val 61998"/>
            </a:avLst>
          </a:prstGeom>
          <a:solidFill>
            <a:srgbClr val="C0504D"/>
          </a:solidFill>
          <a:ln w="38100">
            <a:solidFill>
              <a:srgbClr val="FBD4B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Цель: создание условий для устойчивого социально-экономического развития и повышения качества жизни населения Омского района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79512" y="2708920"/>
            <a:ext cx="1584176" cy="576064"/>
          </a:xfrm>
          <a:prstGeom prst="homePlate">
            <a:avLst>
              <a:gd name="adj" fmla="val 83537"/>
            </a:avLst>
          </a:prstGeom>
          <a:solidFill>
            <a:srgbClr val="F79646"/>
          </a:solidFill>
          <a:ln w="38100">
            <a:solidFill>
              <a:srgbClr val="FBD4B4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2025 -2030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475656" y="3429000"/>
            <a:ext cx="2520280" cy="1368152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Bookman Old Style" pitchFamily="18" charset="0"/>
                <a:cs typeface="Arial" pitchFamily="34" charset="0"/>
              </a:rPr>
              <a:t>Стабильные показатели социально-экономического развития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660232" y="3429000"/>
            <a:ext cx="2088232" cy="1368152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Переход от проектной работы к оказанию услуг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843808" y="5013176"/>
            <a:ext cx="6120680" cy="432048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Рост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благополучателей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 услуг, предоставляемых СО 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2843808" y="5661248"/>
            <a:ext cx="6120680" cy="64807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Показатель участия СО НКО в социально-экономическом развитии района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23528" y="4941168"/>
            <a:ext cx="1872208" cy="13685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Результаты и индикаторы поддержки и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СО НКО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051720" y="5373216"/>
            <a:ext cx="792088" cy="514350"/>
          </a:xfrm>
          <a:prstGeom prst="right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907704" y="2636912"/>
            <a:ext cx="7056784" cy="581025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ookman Old Style" pitchFamily="18" charset="0"/>
                <a:cs typeface="Arial" pitchFamily="34" charset="0"/>
              </a:rPr>
              <a:t>Тиражирование лучших практик СО НКО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195736" y="3140968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AutoShape 5"/>
          <p:cNvSpPr>
            <a:spLocks noChangeArrowheads="1"/>
          </p:cNvSpPr>
          <p:nvPr/>
        </p:nvSpPr>
        <p:spPr bwMode="auto">
          <a:xfrm>
            <a:off x="4499992" y="3140968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" name="AutoShape 5"/>
          <p:cNvSpPr>
            <a:spLocks noChangeArrowheads="1"/>
          </p:cNvSpPr>
          <p:nvPr/>
        </p:nvSpPr>
        <p:spPr bwMode="auto">
          <a:xfrm>
            <a:off x="7092280" y="3068960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8460432" y="1988840"/>
            <a:ext cx="504056" cy="504056"/>
          </a:xfrm>
          <a:prstGeom prst="flowChartConnector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32440" y="2132856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3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9"/>
          <p:cNvSpPr>
            <a:spLocks noChangeArrowheads="1"/>
          </p:cNvSpPr>
          <p:nvPr/>
        </p:nvSpPr>
        <p:spPr bwMode="auto">
          <a:xfrm rot="5400000">
            <a:off x="7776356" y="872716"/>
            <a:ext cx="1656184" cy="576064"/>
          </a:xfrm>
          <a:prstGeom prst="homePlate">
            <a:avLst>
              <a:gd name="adj" fmla="val 191058"/>
            </a:avLst>
          </a:prstGeom>
          <a:solidFill>
            <a:srgbClr val="F79646"/>
          </a:solidFill>
          <a:ln w="38100">
            <a:solidFill>
              <a:srgbClr val="FBD4B4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2020 -2024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86776" y="59293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 descr="\\192.168.1.218\мк\Герб ОМ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7565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07504" y="2420888"/>
            <a:ext cx="5007421" cy="596900"/>
          </a:xfrm>
          <a:prstGeom prst="flowChartProcess">
            <a:avLst/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Профилактика социального сиротства, поддержка материнства и детства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0" y="3140968"/>
            <a:ext cx="5112568" cy="504056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normalizeH="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Повышение качества жизни людей </a:t>
            </a:r>
            <a:r>
              <a:rPr kumimoji="0" lang="ru-RU" sz="1600" b="1" i="0" u="none" strike="noStrike" normalizeH="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пожилого возраста</a:t>
            </a:r>
            <a:endParaRPr kumimoji="0" lang="ru-RU" sz="1800" b="1" i="0" u="none" strike="noStrike" normalizeH="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0" y="3861048"/>
            <a:ext cx="5076056" cy="390525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Социальная адаптация инвалидов и их семей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0" y="4437112"/>
            <a:ext cx="5114925" cy="1054100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Развитие дополнительного образования, научно-технического и художественного  творчества, массового спорта, краеведческой и экологической деятельности детей и молодежи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0" y="5661248"/>
            <a:ext cx="5114925" cy="1052513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Мероприятия по патриотическому воспитанию подрастающего поколения и молодежи, деятельность общественных организаций правоохранительной направленности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619672" y="1268760"/>
            <a:ext cx="3556769" cy="1080120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Предоставление субсидий в рамках конкурсного отбора, реализация мероприятий  муниципальных программ</a:t>
            </a:r>
            <a:endParaRPr kumimoji="0" lang="ru-RU" sz="1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 rot="5400000">
            <a:off x="2148081" y="3548663"/>
            <a:ext cx="5904659" cy="33674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A653D"/>
          </a:solidFill>
          <a:ln w="57150">
            <a:solidFill>
              <a:schemeClr val="tx2">
                <a:lumMod val="20000"/>
                <a:lumOff val="80000"/>
              </a:schemeClr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63688" y="188640"/>
            <a:ext cx="6467475" cy="595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Приоритетные направления деятельности СОН КО, подлежащих поддержке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292080" y="1268760"/>
            <a:ext cx="3744416" cy="10081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Bookman Old Style" pitchFamily="18" charset="0"/>
                <a:cs typeface="Arial" pitchFamily="34" charset="0"/>
              </a:rPr>
              <a:t>Иные направления деятельности СОН КО, подлежащих поддержке в перспективе развития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292080" y="2420888"/>
            <a:ext cx="3744416" cy="576064"/>
          </a:xfrm>
          <a:prstGeom prst="flowChartProcess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Содействие благотворительности и развитие добровольчества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292080" y="3140968"/>
            <a:ext cx="3744416" cy="352425"/>
          </a:xfrm>
          <a:prstGeom prst="flowChartProcess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Охрана окружающей среды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292080" y="3645024"/>
            <a:ext cx="3707904" cy="936104"/>
          </a:xfrm>
          <a:prstGeom prst="flowChartProcess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Охрана и содержание объектов и территорий, имеющих историческое, культурное или природоохранное значение, и мест захоронений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5292080" y="4797152"/>
            <a:ext cx="3672408" cy="504056"/>
          </a:xfrm>
          <a:prstGeom prst="flowChartProcess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Профилактика социально опасных форм поведения граждан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5292080" y="5445224"/>
            <a:ext cx="3757836" cy="1296144"/>
          </a:xfrm>
          <a:prstGeom prst="flowChartProcess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Деятельность в области образования, просвещения, науки, культуры, искусства, здравоохранения, профилактики и охраны здоровья граждан, пропаганды здорового образа жизни, физической культуры и спорта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8286776" y="59293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691680" y="260648"/>
            <a:ext cx="7452320" cy="689670"/>
          </a:xfrm>
          <a:prstGeom prst="rect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okman Old Style" pitchFamily="18" charset="0"/>
                <a:cs typeface="Arial" pitchFamily="34" charset="0"/>
              </a:rPr>
              <a:t>Создание благоприятной среды для поддержки СО НКО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Рисунок 36" descr="\\192.168.1.218\мк\Герб ОМР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7565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835696" y="1340768"/>
            <a:ext cx="6397625" cy="288032"/>
          </a:xfrm>
          <a:prstGeom prst="flowChartProcess">
            <a:avLst/>
          </a:prstGeom>
          <a:solidFill>
            <a:srgbClr val="66CCFF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Arial" pitchFamily="34" charset="0"/>
              </a:rPr>
              <a:t>Доступ СО НКО к бюджетным средствам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979712" y="1700808"/>
            <a:ext cx="6984776" cy="50405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МП «Социально-демографическое развитие Омского муниципального района Омской области», постановление Администрации  ОМР ОО от 13.11.2013 №П-13/-2116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051720" y="2348880"/>
            <a:ext cx="6912768" cy="72008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«Порядок предоставления субсидий СО НКО, осуществляющим деятельность на территории Омского муниципального района Омской области», постановление Администрации ОМР ОО от 21.09.2017 №П-17/ОМС-274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79512" y="1988840"/>
            <a:ext cx="1709738" cy="1368152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Нормативное обеспечение доступа  СО НКО к бюджетным средствам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051720" y="1340768"/>
            <a:ext cx="476250" cy="439737"/>
          </a:xfrm>
          <a:prstGeom prst="flowChartConnector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691680" y="2276872"/>
            <a:ext cx="514350" cy="5143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979712" y="3212976"/>
            <a:ext cx="6397625" cy="387350"/>
          </a:xfrm>
          <a:prstGeom prst="flowChartProcess">
            <a:avLst/>
          </a:prstGeom>
          <a:solidFill>
            <a:srgbClr val="66CCFF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Снижение издержек, административных барьеров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907704" y="3645024"/>
            <a:ext cx="7128792" cy="36004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Участие в работе муниципальных и межведомственных комиссий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907704" y="4077072"/>
            <a:ext cx="7128792" cy="36004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Участие в работе Общественного Совета при Администрации Омского района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979712" y="4509120"/>
            <a:ext cx="7056784" cy="504056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Снятие излишних требований к персоналу организации, к содержанию программ (проектов)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79512" y="3573016"/>
            <a:ext cx="1709738" cy="792088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Снятие административных барьеров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979712" y="3356992"/>
            <a:ext cx="476250" cy="439738"/>
          </a:xfrm>
          <a:prstGeom prst="flowChartConnector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475656" y="4005064"/>
            <a:ext cx="514350" cy="5143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2159224" y="5085184"/>
            <a:ext cx="6984776" cy="648072"/>
          </a:xfrm>
          <a:prstGeom prst="flowChartProcess">
            <a:avLst/>
          </a:prstGeom>
          <a:solidFill>
            <a:srgbClr val="66CCFF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Информационная поддержка СО НКО: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газета «Омский пригород», а также в информационно - телекоммуникационной сети  «Интернет» по адресу: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  <a:hlinkClick r:id="rId3"/>
              </a:rPr>
              <a:t>http://oms.omskportal.ru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;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  <a:hlinkClick r:id="rId4"/>
              </a:rPr>
              <a:t>www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  <a:hlinkClick r:id="rId4"/>
              </a:rPr>
              <a:t>.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  <a:hlinkClick r:id="rId4"/>
              </a:rPr>
              <a:t>омскийрайон.рф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07504" y="4509120"/>
            <a:ext cx="2016224" cy="2232248"/>
          </a:xfrm>
          <a:prstGeom prst="foldedCorner">
            <a:avLst>
              <a:gd name="adj" fmla="val 12500"/>
            </a:avLst>
          </a:prstGeom>
          <a:solidFill>
            <a:srgbClr val="99CCFF"/>
          </a:soli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Обеспечение открытости и доступности информации, находящейся в распоряжении муниципалитета, обеспечение прозрачности деятельности СО НКО, получивших поддержку  </a:t>
            </a:r>
            <a:endParaRPr kumimoji="0" lang="ru-RU" sz="13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1907704" y="5805264"/>
            <a:ext cx="4508500" cy="331787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Информация о НПА, касающихся деятельности СО 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6588224" y="5805264"/>
            <a:ext cx="2304256" cy="33337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Ведение реестров СО 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2195736" y="6237312"/>
            <a:ext cx="2376264" cy="504056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Отчеты о реализации проектов СО 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644008" y="6237312"/>
            <a:ext cx="4343302" cy="504056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Анонсы мероприятий, тематика которых совпадает с деятельностью  СО 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1763688" y="5013176"/>
            <a:ext cx="514350" cy="5143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аборатория ИКТ\Январь\Презентация в субботу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14810" y="1071546"/>
            <a:ext cx="4500562" cy="3571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\\192.168.1.218\мк\Герб ОМР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1475656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670</Words>
  <Application>Microsoft Office PowerPoint</Application>
  <PresentationFormat>Экран (4:3)</PresentationFormat>
  <Paragraphs>106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«Взаимодействие СИСТЕМЫ муниципальной власти  с СО НКО»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Customer</cp:lastModifiedBy>
  <cp:revision>168</cp:revision>
  <dcterms:modified xsi:type="dcterms:W3CDTF">2019-09-03T10:12:10Z</dcterms:modified>
</cp:coreProperties>
</file>